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3" r:id="rId6"/>
    <p:sldId id="275" r:id="rId7"/>
    <p:sldId id="274" r:id="rId8"/>
    <p:sldId id="272" r:id="rId9"/>
    <p:sldId id="271" r:id="rId10"/>
    <p:sldId id="270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996F7-9601-4333-A537-2EB042D27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996952"/>
            <a:ext cx="8100392" cy="295168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 Первая 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 российская</a:t>
            </a:r>
            <a:b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</a:b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революция</a:t>
            </a:r>
            <a:b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</a:b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1905-1907 года.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0" y="573325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66FF"/>
                </a:solidFill>
                <a:latin typeface="Georgia" pitchFamily="18" charset="0"/>
              </a:rPr>
              <a:t>Севостьянова Е.В. </a:t>
            </a:r>
          </a:p>
          <a:p>
            <a:pPr algn="r"/>
            <a:r>
              <a:rPr lang="ru-RU" b="1" dirty="0" smtClean="0">
                <a:solidFill>
                  <a:srgbClr val="0066FF"/>
                </a:solidFill>
                <a:latin typeface="Georgia" pitchFamily="18" charset="0"/>
              </a:rPr>
              <a:t>Учитель истории </a:t>
            </a:r>
          </a:p>
          <a:p>
            <a:pPr algn="r"/>
            <a:r>
              <a:rPr lang="ru-RU" b="1" dirty="0" smtClean="0">
                <a:solidFill>
                  <a:srgbClr val="0066FF"/>
                </a:solidFill>
                <a:latin typeface="Georgia" pitchFamily="18" charset="0"/>
              </a:rPr>
              <a:t>МКОУ «СОШ с.Красносельского»</a:t>
            </a:r>
            <a:endParaRPr lang="ru-RU" b="1" dirty="0">
              <a:solidFill>
                <a:srgbClr val="0066FF"/>
              </a:solidFill>
              <a:latin typeface="Georgia" pitchFamily="18" charset="0"/>
            </a:endParaRPr>
          </a:p>
        </p:txBody>
      </p:sp>
      <p:pic>
        <p:nvPicPr>
          <p:cNvPr id="5" name="Picture 8" descr="Безымянный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27784" y="188640"/>
            <a:ext cx="4679876" cy="30689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395288" y="3413125"/>
            <a:ext cx="8569325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0" i="0" u="none"/>
              <a:t> 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Декабрьское вооруженное восстание</a:t>
            </a:r>
          </a:p>
        </p:txBody>
      </p:sp>
      <p:pic>
        <p:nvPicPr>
          <p:cNvPr id="21512" name="Picture 8" descr="Безымянный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484313"/>
            <a:ext cx="7632700" cy="5005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Историческое значение и итоги революции.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8229600" cy="49974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800" dirty="0" smtClean="0">
                <a:latin typeface="Georgia" pitchFamily="18" charset="0"/>
              </a:rPr>
              <a:t>Сокращение рабочего дня и повышения заработной платы для рабочего класса. </a:t>
            </a:r>
          </a:p>
          <a:p>
            <a:pPr eaLnBrk="1" hangingPunct="1"/>
            <a:r>
              <a:rPr lang="ru-RU" sz="2800" dirty="0" smtClean="0">
                <a:latin typeface="Georgia" pitchFamily="18" charset="0"/>
              </a:rPr>
              <a:t>Отмена выкупных платежей для крестьян.</a:t>
            </a:r>
          </a:p>
          <a:p>
            <a:pPr eaLnBrk="1" hangingPunct="1"/>
            <a:r>
              <a:rPr lang="ru-RU" sz="2800" dirty="0" smtClean="0">
                <a:latin typeface="Georgia" pitchFamily="18" charset="0"/>
              </a:rPr>
              <a:t>Трудящиеся получили право создавать профсоюзы.</a:t>
            </a:r>
          </a:p>
          <a:p>
            <a:pPr eaLnBrk="1" hangingPunct="1"/>
            <a:r>
              <a:rPr lang="ru-RU" sz="2800" dirty="0" smtClean="0">
                <a:latin typeface="Georgia" pitchFamily="18" charset="0"/>
              </a:rPr>
              <a:t>Отмена уголовного наказания для стачечников.</a:t>
            </a:r>
          </a:p>
          <a:p>
            <a:pPr eaLnBrk="1" hangingPunct="1"/>
            <a:r>
              <a:rPr lang="ru-RU" sz="2800" dirty="0" smtClean="0">
                <a:latin typeface="Georgia" pitchFamily="18" charset="0"/>
              </a:rPr>
              <a:t>Революция до основания потрясла устои </a:t>
            </a:r>
            <a:r>
              <a:rPr lang="ru-RU" sz="2800" dirty="0" err="1" smtClean="0">
                <a:latin typeface="Georgia" pitchFamily="18" charset="0"/>
              </a:rPr>
              <a:t>цаского</a:t>
            </a:r>
            <a:r>
              <a:rPr lang="ru-RU" sz="2800" dirty="0" smtClean="0">
                <a:latin typeface="Georgia" pitchFamily="18" charset="0"/>
              </a:rPr>
              <a:t> самодержавия.</a:t>
            </a:r>
          </a:p>
          <a:p>
            <a:pPr eaLnBrk="1" hangingPunct="1"/>
            <a:r>
              <a:rPr lang="ru-RU" sz="2800" dirty="0" smtClean="0">
                <a:latin typeface="Georgia" pitchFamily="18" charset="0"/>
              </a:rPr>
              <a:t>Верховная власть занялась аграрным вопросом.</a:t>
            </a:r>
          </a:p>
          <a:p>
            <a:pPr eaLnBrk="1" hangingPunct="1"/>
            <a:endParaRPr lang="ru-RU" sz="2800" dirty="0" smtClean="0">
              <a:latin typeface="Georgia" pitchFamily="18" charset="0"/>
            </a:endParaRPr>
          </a:p>
          <a:p>
            <a:pPr eaLnBrk="1" hangingPunct="1"/>
            <a:endParaRPr lang="ru-RU" sz="2800" dirty="0" smtClean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95436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Причины революции.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340768"/>
            <a:ext cx="7941568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Impact" pitchFamily="34" charset="0"/>
              </a:rPr>
              <a:t>Запущенный аграрный вопрос.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ru-RU" sz="2800" dirty="0" smtClean="0">
                <a:latin typeface="Impact" pitchFamily="34" charset="0"/>
              </a:rPr>
              <a:t>Поражение в Русско-японской войне.</a:t>
            </a:r>
          </a:p>
          <a:p>
            <a:pPr marL="514350" indent="-514350" eaLnBrk="1" hangingPunct="1">
              <a:buFontTx/>
              <a:buAutoNum type="arabicPeriod" startAt="2"/>
            </a:pPr>
            <a:r>
              <a:rPr lang="ru-RU" sz="2800" dirty="0" smtClean="0">
                <a:latin typeface="Impact" pitchFamily="34" charset="0"/>
              </a:rPr>
              <a:t>Рост забастовочного движения</a:t>
            </a:r>
          </a:p>
          <a:p>
            <a:pPr marL="514350" indent="-514350" eaLnBrk="1" hangingPunct="1">
              <a:buNone/>
            </a:pPr>
            <a:endParaRPr lang="ru-RU" sz="2800" dirty="0" smtClean="0">
              <a:latin typeface="Impact" pitchFamily="34" charset="0"/>
            </a:endParaRPr>
          </a:p>
          <a:p>
            <a:pPr marL="514350" indent="-514350" eaLnBrk="1" hangingPunct="1">
              <a:buNone/>
            </a:pPr>
            <a:r>
              <a:rPr lang="ru-RU" sz="2800" dirty="0" smtClean="0">
                <a:latin typeface="Impact" pitchFamily="34" charset="0"/>
              </a:rPr>
              <a:t>  Толчком к ее началу </a:t>
            </a:r>
          </a:p>
          <a:p>
            <a:pPr marL="514350" indent="-514350" eaLnBrk="1" hangingPunct="1">
              <a:buNone/>
            </a:pPr>
            <a:r>
              <a:rPr lang="ru-RU" sz="2800" dirty="0" smtClean="0">
                <a:latin typeface="Impact" pitchFamily="34" charset="0"/>
              </a:rPr>
              <a:t>послужил расстрел мирной</a:t>
            </a:r>
          </a:p>
          <a:p>
            <a:pPr marL="514350" indent="-514350" eaLnBrk="1" hangingPunct="1">
              <a:buNone/>
            </a:pPr>
            <a:r>
              <a:rPr lang="ru-RU" sz="2800" dirty="0" smtClean="0">
                <a:latin typeface="Impact" pitchFamily="34" charset="0"/>
              </a:rPr>
              <a:t> рабочей демонстрации </a:t>
            </a:r>
          </a:p>
          <a:p>
            <a:pPr marL="514350" indent="-514350" eaLnBrk="1" hangingPunct="1">
              <a:buNone/>
            </a:pPr>
            <a:r>
              <a:rPr lang="ru-RU" sz="2800" dirty="0" smtClean="0">
                <a:latin typeface="Impact" pitchFamily="34" charset="0"/>
              </a:rPr>
              <a:t>в Санкт-Петербурге </a:t>
            </a:r>
          </a:p>
          <a:p>
            <a:pPr marL="514350" indent="-514350" eaLnBrk="1" hangingPunct="1">
              <a:buNone/>
            </a:pPr>
            <a:r>
              <a:rPr lang="ru-RU" sz="2800" dirty="0" smtClean="0">
                <a:latin typeface="Impact" pitchFamily="34" charset="0"/>
              </a:rPr>
              <a:t>(январь 1905г.)</a:t>
            </a:r>
            <a:endParaRPr lang="ru-RU" sz="2800" dirty="0" smtClean="0"/>
          </a:p>
        </p:txBody>
      </p:sp>
      <p:pic>
        <p:nvPicPr>
          <p:cNvPr id="4" name="Picture 10" descr="9 января Маков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292080" y="2780928"/>
            <a:ext cx="3659510" cy="37115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099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Этапы революции.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Impact" pitchFamily="34" charset="0"/>
              </a:rPr>
              <a:t>9 января 1905 года – «Кровавое воскресенье»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Impact" pitchFamily="34" charset="0"/>
              </a:rPr>
              <a:t>Стачки рабочих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Impact" pitchFamily="34" charset="0"/>
              </a:rPr>
              <a:t>Май 1905 – Совет рабочих депутатов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Impact" pitchFamily="34" charset="0"/>
              </a:rPr>
              <a:t>Июнь 1905 – Восстание на броненосце «Потемкин»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Impact" pitchFamily="34" charset="0"/>
              </a:rPr>
              <a:t>Осень 1905 – Всероссийская Октябрьская стачка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Impact" pitchFamily="34" charset="0"/>
              </a:rPr>
              <a:t>Декабрьское вооруженное восстание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0" decel="100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0" decel="100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Кровавое воскресенье в Петербурге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ru-RU" sz="1800" dirty="0" smtClean="0">
                <a:latin typeface="Impact" pitchFamily="34" charset="0"/>
              </a:rPr>
              <a:t>       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В конце декабря 1904 г.  дирекция Путиловского завода уволила четырех рабочих. Путиловцы встали на защиту своих товарищей. Но требования рабочих не были удовлетворены и 3 января они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объявили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забастовку. Теперь рабочие не только настаивали на приеме уволенных, они выдвинули более широкие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требования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: </a:t>
            </a:r>
            <a:endParaRPr lang="ru-RU" sz="1800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  - 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установить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8-часовой рабочий день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  -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учредить выборную комиссию от рабочих для разрешения спорных вопросов с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администрацией;</a:t>
            </a: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  -  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улучшить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условия труда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,</a:t>
            </a: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  - 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1800" dirty="0" smtClean="0">
                <a:latin typeface="Microsoft Sans Serif" pitchFamily="34" charset="0"/>
                <a:cs typeface="Microsoft Sans Serif" pitchFamily="34" charset="0"/>
              </a:rPr>
              <a:t>повысить заработную плату.</a:t>
            </a:r>
          </a:p>
        </p:txBody>
      </p:sp>
      <p:pic>
        <p:nvPicPr>
          <p:cNvPr id="5130" name="Picture 10" descr="9 января Маковский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576" y="1772816"/>
            <a:ext cx="4019550" cy="40767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Стачки рабочих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6792"/>
            <a:ext cx="8229600" cy="4525963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Franklin Gothic Medium Cond" pitchFamily="34" charset="0"/>
              </a:rPr>
              <a:t>Рабочие соорудили баррикады на Васильевском острове, захватили оружейную мастерскую и забрали оружие.</a:t>
            </a:r>
          </a:p>
          <a:p>
            <a:pPr eaLnBrk="1" hangingPunct="1"/>
            <a:r>
              <a:rPr lang="ru-RU" sz="2800" dirty="0" smtClean="0">
                <a:latin typeface="Franklin Gothic Medium Cond" pitchFamily="34" charset="0"/>
              </a:rPr>
              <a:t>Бои шли и в других районах города. Были выстроены баррикады на Невском у Гостиного двора, на Малом и Среднем проспектах. </a:t>
            </a:r>
          </a:p>
          <a:p>
            <a:pPr eaLnBrk="1" hangingPunct="1"/>
            <a:r>
              <a:rPr lang="ru-RU" sz="2800" dirty="0" smtClean="0">
                <a:latin typeface="Franklin Gothic Medium Cond" pitchFamily="34" charset="0"/>
              </a:rPr>
              <a:t>Стачки протеста охватили всю страну. В России бастовало почти полмиллиона рабочих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Совет рабочих депутатов.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84784"/>
            <a:ext cx="7787208" cy="4607917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400" dirty="0" smtClean="0">
                <a:latin typeface="Franklin Gothic Medium Cond" pitchFamily="34" charset="0"/>
              </a:rPr>
              <a:t>12 мая текстильщики в Иваново-Вознесенске, в  крупном центре текстильной промышленности, объявили забастовку, охватившую до 70 тыс. человек, которой руководили  большевики.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Franklin Gothic Medium Cond" pitchFamily="34" charset="0"/>
              </a:rPr>
              <a:t>       Бастующие требовали: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400" dirty="0" smtClean="0">
                <a:latin typeface="Franklin Gothic Medium Cond" pitchFamily="34" charset="0"/>
              </a:rPr>
              <a:t>ввести 8-часовой рабочий день,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400" dirty="0" smtClean="0">
                <a:latin typeface="Franklin Gothic Medium Cond" pitchFamily="34" charset="0"/>
              </a:rPr>
              <a:t>установить минимум заработной платы,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400" dirty="0" smtClean="0">
                <a:latin typeface="Franklin Gothic Medium Cond" pitchFamily="34" charset="0"/>
              </a:rPr>
              <a:t>улучшить условия труда,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400" dirty="0" smtClean="0">
                <a:latin typeface="Franklin Gothic Medium Cond" pitchFamily="34" charset="0"/>
              </a:rPr>
              <a:t>созыва Учредительного собрания.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Franklin Gothic Medium Cond" pitchFamily="34" charset="0"/>
              </a:rPr>
              <a:t>            Собрание уполномоченных депутатов рабочих Иваново-Вознесенска стало одним из первых Советов рабочих депутатов и просуществовало более 2-х месяцев.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i="1" dirty="0" smtClean="0">
                <a:latin typeface="Franklin Gothic Medium Cond" pitchFamily="34" charset="0"/>
              </a:rPr>
              <a:t>         </a:t>
            </a:r>
            <a:r>
              <a:rPr lang="ru-RU" sz="2400" dirty="0" smtClean="0">
                <a:latin typeface="Franklin Gothic Medium Cond" pitchFamily="34" charset="0"/>
              </a:rPr>
              <a:t>Осенью 1905 года Советы рабочих депутатов возникли более чем в 50 городах и рабочих поселках.</a:t>
            </a:r>
            <a:endParaRPr lang="ru-RU" sz="2400" i="1" dirty="0" smtClean="0">
              <a:latin typeface="Franklin Gothic Medium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Восстание на броненосце «Потемкин»</a:t>
            </a:r>
          </a:p>
        </p:txBody>
      </p:sp>
      <p:pic>
        <p:nvPicPr>
          <p:cNvPr id="9222" name="Picture 6" descr="Безымянный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1700213"/>
            <a:ext cx="6408737" cy="4562475"/>
          </a:xfrm>
          <a:noFill/>
          <a:ln w="12700">
            <a:solidFill>
              <a:srgbClr val="FC0802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Всероссийская октябрьская политическая стачка.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Franklin Gothic Medium Cond" pitchFamily="34" charset="0"/>
              </a:rPr>
              <a:t>               </a:t>
            </a:r>
            <a:r>
              <a:rPr lang="ru-RU" sz="2400" dirty="0" smtClean="0">
                <a:latin typeface="Franklin Gothic Medium Cond" pitchFamily="34" charset="0"/>
              </a:rPr>
              <a:t>Силы революции готовились к решительному штурму самодержавия. Началом его явилась Октябрьская всеобщая политическая стачка. Инициатива стачки принадлежала пролетарской Москве, которая  с сентября 1905 г. Стала главным центром революционной борьбы.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Franklin Gothic Medium Cond" pitchFamily="34" charset="0"/>
              </a:rPr>
              <a:t>            19 сентября забастовали московские печатники.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Franklin Gothic Medium Cond" pitchFamily="34" charset="0"/>
              </a:rPr>
              <a:t>            23 сентября бастующие рабочие с красными флагами вышли на улицы. Против рабочих были брошены казаки и полиция.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Franklin Gothic Medium Cond" pitchFamily="34" charset="0"/>
              </a:rPr>
              <a:t>             С 24 по 28 сентября на улицах Москвы шли настоящие бои. Выступление москвичей было поддержано рабочими Петербурга, Саратова,  Харькова, Киева, Калуги, Одессы и других городов. Страна стояла накануне всеобщей забастовки.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dirty="0" smtClean="0">
              <a:latin typeface="Impac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64088" y="332656"/>
            <a:ext cx="3380184" cy="60088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Franklin Gothic Medium Cond" pitchFamily="34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Franklin Gothic Medium Cond" pitchFamily="34" charset="0"/>
              </a:rPr>
              <a:t>         7 октября – железнодорожная забастовка.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Franklin Gothic Medium Cond" pitchFamily="34" charset="0"/>
              </a:rPr>
              <a:t>        Одно за другим предприятия прекращали работу, остановились трамваи, не работал телефон, было выключено электричество, закрылись аптеки, банки, учебные заведения.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Franklin Gothic Medium Cond" pitchFamily="34" charset="0"/>
              </a:rPr>
              <a:t>        К 17 октября стачка охватила весь город</a:t>
            </a:r>
            <a:r>
              <a:rPr lang="ru-RU" sz="2800" dirty="0" smtClean="0">
                <a:latin typeface="Impact" pitchFamily="34" charset="0"/>
              </a:rPr>
              <a:t>.</a:t>
            </a:r>
          </a:p>
        </p:txBody>
      </p:sp>
      <p:pic>
        <p:nvPicPr>
          <p:cNvPr id="30724" name="Picture 4" descr="IMG_2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5087828" cy="3815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517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Первая  российская  революция 1905-1907 года.</vt:lpstr>
      <vt:lpstr>Причины революции.</vt:lpstr>
      <vt:lpstr>Этапы революции.</vt:lpstr>
      <vt:lpstr>Кровавое воскресенье в Петербурге</vt:lpstr>
      <vt:lpstr>Стачки рабочих</vt:lpstr>
      <vt:lpstr>Совет рабочих депутатов.</vt:lpstr>
      <vt:lpstr>Восстание на броненосце «Потемкин»</vt:lpstr>
      <vt:lpstr>Всероссийская октябрьская политическая стачка.</vt:lpstr>
      <vt:lpstr>Слайд 9</vt:lpstr>
      <vt:lpstr>Декабрьское вооруженное восстание</vt:lpstr>
      <vt:lpstr>Историческое значение и итоги революции.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Первая российская революция 1905-1907 года.</dc:title>
  <dc:subject>история</dc:subject>
  <dc:creator>Севостьянова Е.В.</dc:creator>
  <cp:lastModifiedBy>Наталья</cp:lastModifiedBy>
  <cp:revision>5</cp:revision>
  <dcterms:modified xsi:type="dcterms:W3CDTF">2015-09-30T10:15:57Z</dcterms:modified>
</cp:coreProperties>
</file>